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89" r:id="rId8"/>
    <p:sldId id="293" r:id="rId9"/>
    <p:sldId id="278" r:id="rId10"/>
    <p:sldId id="299" r:id="rId11"/>
    <p:sldId id="302" r:id="rId12"/>
    <p:sldId id="303" r:id="rId13"/>
    <p:sldId id="306" r:id="rId14"/>
    <p:sldId id="273" r:id="rId15"/>
    <p:sldId id="308" r:id="rId16"/>
    <p:sldId id="276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129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UBS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0.27946127946127947</c:v>
                </c:pt>
                <c:pt idx="1">
                  <c:v>0.43097643097643096</c:v>
                </c:pt>
                <c:pt idx="2">
                  <c:v>0.60269360269360273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8-41A5-BE6A-015E9429A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600175408"/>
        <c:axId val="-1357866848"/>
      </c:barChart>
      <c:catAx>
        <c:axId val="-16001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1357866848"/>
        <c:crosses val="autoZero"/>
        <c:auto val="1"/>
        <c:lblAlgn val="ctr"/>
        <c:lblOffset val="100"/>
        <c:noMultiLvlLbl val="0"/>
      </c:catAx>
      <c:valAx>
        <c:axId val="-13578668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1600175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0.97142857142857142</c:v>
                </c:pt>
                <c:pt idx="1">
                  <c:v>0.98230088495575218</c:v>
                </c:pt>
                <c:pt idx="2">
                  <c:v>0.99401197604790414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30-4514-8CE6-03BB497E5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357869024"/>
        <c:axId val="-1357872288"/>
      </c:barChart>
      <c:catAx>
        <c:axId val="-13578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1357872288"/>
        <c:crosses val="autoZero"/>
        <c:auto val="1"/>
        <c:lblAlgn val="ctr"/>
        <c:lblOffset val="100"/>
        <c:noMultiLvlLbl val="0"/>
      </c:catAx>
      <c:valAx>
        <c:axId val="-135787228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1357869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algn="ctr" rtl="1">
                    <a:defRPr sz="10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algn="ctr" rtl="1">
                    <a:defRPr sz="10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algn="ctr" rtl="1">
                    <a:defRPr sz="10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0.41428571428571431</c:v>
                </c:pt>
                <c:pt idx="1">
                  <c:v>0.54867256637168138</c:v>
                </c:pt>
                <c:pt idx="2">
                  <c:v>0.80838323353293418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B3-49CB-8E13-4C1819BB9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357867936"/>
        <c:axId val="-1357867392"/>
      </c:barChart>
      <c:catAx>
        <c:axId val="-13578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1357867392"/>
        <c:crosses val="autoZero"/>
        <c:auto val="1"/>
        <c:lblAlgn val="ctr"/>
        <c:lblOffset val="100"/>
        <c:noMultiLvlLbl val="0"/>
      </c:catAx>
      <c:valAx>
        <c:axId val="-135786739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1357867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3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33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13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8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48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2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0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6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18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5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3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5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4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FFE53-7D49-4DBC-B6C6-4E64D2212B06}" type="datetimeFigureOut">
              <a:rPr lang="pt-BR" smtClean="0"/>
              <a:t>06/04/2016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9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27" y="749646"/>
            <a:ext cx="1469820" cy="12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2983" y="853560"/>
            <a:ext cx="1701707" cy="11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072056" y="2527893"/>
            <a:ext cx="9963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Qualificação da Atenção à Saúde da Criança de zero até setenta e dois meses da UBS Centro de Saúde Avelino Lopes, Avelino Lopes / PI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8030" y="5099080"/>
            <a:ext cx="613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Lisandra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Silvera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Labaut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 (T9G4):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Fabiana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Vargas Ferreira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920583" y="66375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-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UnaSUS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88" y="-469483"/>
            <a:ext cx="11687503" cy="149961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qualidade que alcançaram 100% nos 3 meses de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291" y="901795"/>
            <a:ext cx="11430000" cy="541029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primeira consulta na primeira semana de vida; 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monitoramento de crescimento;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déficit de peso monitoradas;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excesso de peso monitoradas;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Proporção de crianças com monitoramento de desenvolvimento;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vacinação em dia de acordo com a idade;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Realizar suplementação de ferro em 100% das crianças de 6 a 24 meses; 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teste do pezinho até 7 dias de vida;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Fazer Busca ativa de 100% das crianças faltosas às consultas;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registro atualizado;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com avaliação de risco;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Colocar 100% das crianças para mamar durante a primeira consulta;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crianças cujas mães receberam orientações sobre prevenção de acidentes na infância / alimentação saudável e higiene bucal</a:t>
            </a:r>
          </a:p>
        </p:txBody>
      </p:sp>
    </p:spTree>
    <p:extLst>
      <p:ext uri="{BB962C8B-B14F-4D97-AF65-F5344CB8AC3E}">
        <p14:creationId xmlns:p14="http://schemas.microsoft.com/office/powerpoint/2010/main" val="752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713" y="1901238"/>
            <a:ext cx="11234057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das crianças de 6 a 72 meses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8073" y="3182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78073" y="5420928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53551" y="1857727"/>
            <a:ext cx="4093698" cy="461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pt-BR" dirty="0"/>
          </a:p>
          <a:p>
            <a:pPr marL="0" indent="0" algn="ctr">
              <a:buFont typeface="Wingdings 3" charset="2"/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 = 68 crianças</a:t>
            </a:r>
          </a:p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 = 111 crianças</a:t>
            </a:r>
          </a:p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 = 166 crianças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676330759"/>
              </p:ext>
            </p:extLst>
          </p:nvPr>
        </p:nvGraphicFramePr>
        <p:xfrm>
          <a:off x="5247249" y="2715064"/>
          <a:ext cx="5936566" cy="324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9" y="4730605"/>
            <a:ext cx="1831951" cy="1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817" y="2129838"/>
            <a:ext cx="11234057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primeira consulta odontológica para 100% das crianças de 6 a 72 meses.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8073" y="3182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78073" y="5420928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0166" y="2561111"/>
            <a:ext cx="5247249" cy="461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pt-BR" dirty="0"/>
          </a:p>
          <a:p>
            <a:pPr marL="0" indent="0" algn="ctr">
              <a:buFont typeface="Wingdings 3" charset="2"/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 = 29 crianças</a:t>
            </a:r>
          </a:p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 = 62 crianças</a:t>
            </a:r>
          </a:p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 = 135 crianças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71583155"/>
              </p:ext>
            </p:extLst>
          </p:nvPr>
        </p:nvGraphicFramePr>
        <p:xfrm>
          <a:off x="4874456" y="3080419"/>
          <a:ext cx="6450037" cy="286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16" y="1171928"/>
            <a:ext cx="1608215" cy="12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463" y="638229"/>
            <a:ext cx="9751412" cy="12808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 durante a intervenção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2091" y="552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Atendimento clínico – Fonte: Arquivo próprio</a:t>
            </a:r>
            <a:endParaRPr lang="pt-BR" dirty="0"/>
          </a:p>
        </p:txBody>
      </p:sp>
      <p:pic>
        <p:nvPicPr>
          <p:cNvPr id="9" name="Imagen 2" descr="F:\DCIM\101MSDCF\DSC005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1752600"/>
            <a:ext cx="4219258" cy="360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6" descr="F:\DCIM\101MSDCF\DSC005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91" y="1752600"/>
            <a:ext cx="5020469" cy="3602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5632291" y="5522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Atendimento clínico junto com equipe – Fonte: Arquivo próprio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7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9080" y="-190287"/>
            <a:ext cx="9720072" cy="86621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735935" y="828326"/>
            <a:ext cx="10706362" cy="5359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organizou o atendimento às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crianças;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maior interação entre família e equipe; organizou os prontuários e registros das crianças; agendamento para a atenção à demanda espontânea e programada;</a:t>
            </a: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capacitou os profissionais, trabalho integrado da médica, enfermeiro, auxiliar de enfermagem, odontólogo, técnica em assistência odontológica e trabalhadores da recepção da unidade; papel importante dos ACS;</a:t>
            </a: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maior interação com os pais/responsáveis; maior sensibilidade dos pais frente ao programa.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78" y="4034881"/>
            <a:ext cx="1775605" cy="10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9080" y="-190287"/>
            <a:ext cx="9720072" cy="86621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735935" y="828326"/>
            <a:ext cx="10706362" cy="5359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REINICIASSE A INTERVENÇÃO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aproximação da equipe com a família desde o começo; fortaleceria laços com escolas; aumentaria os cuidados de saúde bucal na primeira infância nas comunidades; maior vínculo gestores/gerentes de saúde, comunidade e equipe de saúde;</a:t>
            </a: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À ROTINA DA UNIDADE DE SAÚDE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PASSOS: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consolidação da ação programática (maior cobertura e melhor atendimento); atividades de educação popular em saúde; planejamento de outras ações programáticas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80" y="2934269"/>
            <a:ext cx="2043217" cy="1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993" y="-3812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Reflexões sobre o curso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238" y="899686"/>
            <a:ext cx="10826498" cy="4023360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Curso como oportunidade de novas experiências;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Maior habilidade quanto ao acolhimento, métodos clínico e epidemiológico;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Maior conhecimento dos protocolos brasileiros;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Método diversificado (casos interativos, fóruns e intervenção);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Estreitamento das relações interpessoais com a equipe;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Maior aprendizado da língua portuguesa;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Superação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80" y="3843344"/>
            <a:ext cx="3259476" cy="21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7979" y="5198958"/>
            <a:ext cx="8915400" cy="80605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Obrigada a todos!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79" y="2516377"/>
            <a:ext cx="6096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449" y="69119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457" y="1181172"/>
            <a:ext cx="9918440" cy="2010588"/>
          </a:xfrm>
        </p:spPr>
        <p:txBody>
          <a:bodyPr>
            <a:noAutofit/>
          </a:bodyPr>
          <a:lstStyle/>
          <a:p>
            <a:pPr marL="457200" lvl="3" indent="0" algn="just">
              <a:lnSpc>
                <a:spcPct val="150000"/>
              </a:lnSpc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acompanhamento do crescimento e desenvolvimento, do nascimento até os 6 anos de idade, é de fundamental importância para a promoção à saúde da criança e prevenção de agravos, identificando situações de risco com atuação precoce nas intercorrências. </a:t>
            </a:r>
          </a:p>
        </p:txBody>
      </p:sp>
      <p:pic>
        <p:nvPicPr>
          <p:cNvPr id="1026" name="Picture 2" descr="https://encrypted-tbn3.gstatic.com/images?q=tbn:ANd9GcQQMJg9ZF7b6KOJBrDz5BenPJxMFr6BePotnqwFrZw_rLai-mC1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22" y="4566688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51731" y="6428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do Município Avelino Lopes, Piauí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46162" y="2342273"/>
            <a:ext cx="10389276" cy="4628332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Estimativa populacional de 11,067 habitantes (IBGE 2014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É considerado um dos mais pobres municípios da região Nordeste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ndice de desenvolvimento humano é baixo (0,554).</a:t>
            </a:r>
            <a:endParaRPr lang="pt-BR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ocalização de Avelino L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97" y="3897672"/>
            <a:ext cx="1544041" cy="21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6" y="4470898"/>
            <a:ext cx="2430540" cy="16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5621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6528471" y="1436531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-14097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460375" y="-12573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7573" y="589190"/>
            <a:ext cx="10343239" cy="128089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Centro de Saúde Avelino Lopes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57573" y="1892309"/>
            <a:ext cx="7020992" cy="5279579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urbana;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Equipe: profissional de </a:t>
            </a:r>
            <a:r>
              <a:rPr lang="pt-B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Estomatologia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01 técnica de enfermagem, 01 enfermeira, a médica, 01 assistente em farmácia, 5 ACS, 01 odontólogo e 01 auxiliar de saúde bucal;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2969 habitantes na área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adstrita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8" name="Imagen 10" descr="C:\Users\User\AppData\Local\Microsoft\Windows\Temporary Internet Files\Content.Word\14443054744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46" y="2528294"/>
            <a:ext cx="3412161" cy="361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6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26" y="2892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9935" y="2412453"/>
            <a:ext cx="10190611" cy="3938987"/>
          </a:xfrm>
        </p:spPr>
        <p:txBody>
          <a:bodyPr>
            <a:no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das crianças de zero a setenta e dois meses da UBS Centro Avelino Lopes / PI.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3.bp.blogspot.com/_Rbja1_Ynx94/TCQanqP2gQI/AAAAAAAAABY/Esq6fvDIMnc/s1600/crianca%5B1%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2" y="3837939"/>
            <a:ext cx="2632130" cy="21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68" y="3972294"/>
            <a:ext cx="2095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9051" y="426627"/>
            <a:ext cx="8911687" cy="125847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9808" y="2057400"/>
            <a:ext cx="11332191" cy="385382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ao programa de Saúde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Mapear as crianças de risco pertencentes à área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Promover a saúde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paroquiaverbodivino.com/wp-content/uploads/2015/08/saude-crian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8"/>
          <a:stretch/>
        </p:blipFill>
        <p:spPr bwMode="auto">
          <a:xfrm>
            <a:off x="9848075" y="734959"/>
            <a:ext cx="1616046" cy="14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043" y="8262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500" y="2239822"/>
            <a:ext cx="11591499" cy="423033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protocolo do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Saúde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Atenção à Saúde da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 – 2012.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Capacitações;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Reunião com a comunidade e a gestão; 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Atualização de registros;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Organização das atividades da UBS/ESF;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Realização das ações clínicas e coletivas de educação em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thumbs.dreamstime.com/z/fazendo-anota%C3%A7%C3%B5es-15994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3237" r="30720" b="10352"/>
          <a:stretch/>
        </p:blipFill>
        <p:spPr bwMode="auto">
          <a:xfrm>
            <a:off x="10275147" y="782071"/>
            <a:ext cx="1134381" cy="15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023" y="15373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6" name="Imagem 5" descr="C:\Users\Eduardo\Pictures\crianç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7" y="1339450"/>
            <a:ext cx="10268775" cy="483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6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514" y="531054"/>
            <a:ext cx="11012994" cy="15291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para 100% das crianças entre zero e 72 meses pertencentes à área de abrangência da unidade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9123" y="2184757"/>
            <a:ext cx="5247249" cy="4614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247 crianças estimadas – PCD, cadastraram-se:</a:t>
            </a:r>
          </a:p>
          <a:p>
            <a:pPr marL="0" indent="0" algn="ctr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 = 83 crianças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 = 128 crianças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 = 179 crianças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491175" y="6552741"/>
            <a:ext cx="176361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50996810"/>
              </p:ext>
            </p:extLst>
          </p:nvPr>
        </p:nvGraphicFramePr>
        <p:xfrm>
          <a:off x="5861608" y="2916277"/>
          <a:ext cx="5673900" cy="315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7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1360</TotalTime>
  <Words>844</Words>
  <Application>Microsoft Office PowerPoint</Application>
  <PresentationFormat>Panorámica</PresentationFormat>
  <Paragraphs>96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 3</vt:lpstr>
      <vt:lpstr>Orgânico</vt:lpstr>
      <vt:lpstr>Presentación de PowerPoint</vt:lpstr>
      <vt:lpstr>Introdução </vt:lpstr>
      <vt:lpstr>Características do Município Avelino Lopes, Piauí</vt:lpstr>
      <vt:lpstr>UBS Centro de Saúde Avelino Lopes</vt:lpstr>
      <vt:lpstr>Objetivo geral</vt:lpstr>
      <vt:lpstr> Objetivos Específicos</vt:lpstr>
      <vt:lpstr>Metodologia</vt:lpstr>
      <vt:lpstr>Objetivos, metas e resultados</vt:lpstr>
      <vt:lpstr>Ampliar a cobertura da atenção à saúde para 100% das crianças entre zero e 72 meses pertencentes à área de abrangência da unidade saúde</vt:lpstr>
      <vt:lpstr>Indicadores de qualidade que alcançaram 100% nos 3 meses de intervenção</vt:lpstr>
      <vt:lpstr>Realizar avaliação da necessidade de atendimento odontológico em 100% das crianças de 6 a 72 meses   </vt:lpstr>
      <vt:lpstr>Realizar primeira consulta odontológica para 100% das crianças de 6 a 72 meses.   </vt:lpstr>
      <vt:lpstr>Ações realizadas durante a intervenção</vt:lpstr>
      <vt:lpstr>Discussão </vt:lpstr>
      <vt:lpstr>Discussão </vt:lpstr>
      <vt:lpstr>Reflexões sobre o curso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vargas ferreira</dc:creator>
  <cp:lastModifiedBy>Manuel Alejandro Oliva Labaut</cp:lastModifiedBy>
  <cp:revision>312</cp:revision>
  <dcterms:created xsi:type="dcterms:W3CDTF">2014-03-20T23:33:59Z</dcterms:created>
  <dcterms:modified xsi:type="dcterms:W3CDTF">2016-04-06T20:56:52Z</dcterms:modified>
</cp:coreProperties>
</file>